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5" r:id="rId11"/>
    <p:sldId id="266" r:id="rId1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6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B9E90E-4922-DF0E-6CD1-AFE555C877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C3BB451-C929-E0A0-DC10-4ABABCC76A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ECAEE2A-E7B7-95C1-2E51-760C6E2A0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13963-E5F2-4FFD-AADF-ED997676B23B}" type="datetimeFigureOut">
              <a:rPr lang="es-MX" smtClean="0"/>
              <a:t>29/08/2025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7F2D7C7-8D73-C5D4-BD8E-0735D04912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3F6DBFF-4FFB-6675-C0EE-94F4E6735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CCD14-61FC-4FB3-BECA-C763F593314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80995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A44329-1088-7F39-FCC3-0B738E565F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86FC17F-C093-DCDF-A678-9BA7CC2E43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7108235-5009-8607-2827-F64621405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13963-E5F2-4FFD-AADF-ED997676B23B}" type="datetimeFigureOut">
              <a:rPr lang="es-MX" smtClean="0"/>
              <a:t>29/08/2025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BDC3FD4-69E2-B83D-76CC-F18D2C6BDD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90A104B-0D31-EA51-9BD3-64E54A15FE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CCD14-61FC-4FB3-BECA-C763F593314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32353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751E98A-3CFF-541F-EA5B-04DFDEB3FD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3551165-4271-A5AB-5CEB-4B8D4E3852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051BC7B-4A17-D436-316F-D52B73C694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13963-E5F2-4FFD-AADF-ED997676B23B}" type="datetimeFigureOut">
              <a:rPr lang="es-MX" smtClean="0"/>
              <a:t>29/08/2025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2182367-834E-B6D5-74D7-33EDD4C614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2F7E35E-37C6-A3D4-CD65-4BA7A37FDD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CCD14-61FC-4FB3-BECA-C763F593314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48837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2F2131-AE94-ECF7-A496-2F1E4E962E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002753B-17F5-D3A0-DEDE-0EFDBFA950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8D24AB5-66FC-AC75-2835-ED559B03E3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13963-E5F2-4FFD-AADF-ED997676B23B}" type="datetimeFigureOut">
              <a:rPr lang="es-MX" smtClean="0"/>
              <a:t>29/08/2025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2975A7B-3450-5D56-C22C-6347239C66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DF385C1-4EB0-F1C9-E55D-F60C9F9F4C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CCD14-61FC-4FB3-BECA-C763F593314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94972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532C73-D3E1-8E3B-F206-0FF54B0E71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713CA41-F5E6-5ECD-CFCD-F74AA758DA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50139E3-AEE2-33A4-6F33-14DA63F65B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13963-E5F2-4FFD-AADF-ED997676B23B}" type="datetimeFigureOut">
              <a:rPr lang="es-MX" smtClean="0"/>
              <a:t>29/08/2025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55055C6-6893-5F0C-8A1F-22CB8155A0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73B2D15-EFA7-955E-5B83-9177CB595A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CCD14-61FC-4FB3-BECA-C763F593314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57376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C3C47B5-F392-A4E8-AA3A-694A834BB5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130AC11-181E-5BB7-B6F5-E72089C8BA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5AAA1C7-A14A-A5D8-261B-8E192DF806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6CD3333-01E3-8EB0-1108-8AED492A6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13963-E5F2-4FFD-AADF-ED997676B23B}" type="datetimeFigureOut">
              <a:rPr lang="es-MX" smtClean="0"/>
              <a:t>29/08/2025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07AA7C7-69EA-DBA8-F378-97EA4A00A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D83EB1F-6236-5C4D-9656-933933F1E5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CCD14-61FC-4FB3-BECA-C763F593314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350110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01B3C9-C2AA-73B1-7E27-B07E1C62AC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FC78299-3F7E-20DE-9A52-974876D1DA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7304C0C-53A2-2E07-3E3C-F274CE75D6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CE269A7-4CAB-12EE-89A3-0AA42A684A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BF2C65C-D095-9D0D-9110-108E0BF454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A5F55155-33FB-02F0-12D2-FC60469610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13963-E5F2-4FFD-AADF-ED997676B23B}" type="datetimeFigureOut">
              <a:rPr lang="es-MX" smtClean="0"/>
              <a:t>29/08/2025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A1E68223-17E7-79CF-B609-6D5C0CD0C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3C519D7-7550-558B-03B5-1B880E59D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CCD14-61FC-4FB3-BECA-C763F593314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56148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167D5A-9F9E-D37B-2813-E6CBDDCA40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7904B6AD-1E11-34C0-9C4A-4FB6B9658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13963-E5F2-4FFD-AADF-ED997676B23B}" type="datetimeFigureOut">
              <a:rPr lang="es-MX" smtClean="0"/>
              <a:t>29/08/2025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CFFF979-50F8-E26A-E768-CB50E35C61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DFD592E-9606-B099-64B4-FD04BD101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CCD14-61FC-4FB3-BECA-C763F593314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40701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C9F03B8-E66F-940C-22D4-5C82F14727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13963-E5F2-4FFD-AADF-ED997676B23B}" type="datetimeFigureOut">
              <a:rPr lang="es-MX" smtClean="0"/>
              <a:t>29/08/2025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A6E8F5A-D161-858B-85AB-484772B27D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753F78D-16FA-E50D-DD4F-0F26919EF2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CCD14-61FC-4FB3-BECA-C763F593314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53950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129B4F-13C1-8C7F-AAFD-2485EF5372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22C8517-654C-346E-2975-0E64C6338A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0727781-9EFC-5350-1F9C-2B2AA96A14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070F57C-B89D-85BE-3E97-99EC7E4CF1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13963-E5F2-4FFD-AADF-ED997676B23B}" type="datetimeFigureOut">
              <a:rPr lang="es-MX" smtClean="0"/>
              <a:t>29/08/2025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3BF52FA-B426-AD27-26B7-7FADEF308D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77C0371-0B8E-C974-C3AF-88F7F0C3A0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CCD14-61FC-4FB3-BECA-C763F593314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37240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21B110-2910-C223-A82B-96ECCC24E0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DF28EB62-6823-3789-5A38-FD1CADB984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A3796D2-5B5C-F20B-FB16-D7582D0A01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04EED55-F3CA-0422-3ED2-2057468CE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13963-E5F2-4FFD-AADF-ED997676B23B}" type="datetimeFigureOut">
              <a:rPr lang="es-MX" smtClean="0"/>
              <a:t>29/08/2025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9254099-B13D-E0C5-48CF-2D151F99D4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3DBDDD5-648F-BEC2-2211-7B4CBFC89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CCD14-61FC-4FB3-BECA-C763F593314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27727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BD4F8A2-5F89-43BE-71DB-C7E79FE571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4E91DD6-6822-8ADC-2661-F45A133E30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50A890B-F99A-4542-FE07-36F1B22102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1A13963-E5F2-4FFD-AADF-ED997676B23B}" type="datetimeFigureOut">
              <a:rPr lang="es-MX" smtClean="0"/>
              <a:t>29/08/2025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B4BB6F3-1EF4-5797-A706-9466158A2B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D40604F-37A0-4F8A-8481-E29CEE4508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87CCD14-61FC-4FB3-BECA-C763F593314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64792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mailto:Info@crese.or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youtu.be/TN8oFgQAkPI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24B3C82-BBDF-6351-4163-E2444C13CE1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MX" b="1" dirty="0"/>
              <a:t>“Liderazgo Directivo hacia la Norma CRESE 2025”</a:t>
            </a:r>
            <a:endParaRPr lang="es-MX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1F6859A-C692-2D1D-0276-E22BB56B67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56314"/>
            <a:ext cx="9144000" cy="1001486"/>
          </a:xfrm>
        </p:spPr>
        <p:txBody>
          <a:bodyPr>
            <a:normAutofit/>
          </a:bodyPr>
          <a:lstStyle/>
          <a:p>
            <a:r>
              <a:rPr lang="es-MX" sz="4400" dirty="0"/>
              <a:t>Taller</a:t>
            </a:r>
          </a:p>
        </p:txBody>
      </p:sp>
    </p:spTree>
    <p:extLst>
      <p:ext uri="{BB962C8B-B14F-4D97-AF65-F5344CB8AC3E}">
        <p14:creationId xmlns:p14="http://schemas.microsoft.com/office/powerpoint/2010/main" val="11471839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ED3DE5-2CC0-FAD6-7C39-181E6F726D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/>
              <a:t>Otros servicios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37A78D1-AAB1-0B55-6F7B-ED6013995A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s-MX" dirty="0"/>
              <a:t>✅ </a:t>
            </a:r>
            <a:r>
              <a:rPr lang="es-MX" b="1" dirty="0"/>
              <a:t>Dictamen NOM 035 STPS 2018</a:t>
            </a:r>
            <a:endParaRPr lang="es-MX" dirty="0"/>
          </a:p>
          <a:p>
            <a:pPr marL="0" indent="0">
              <a:buNone/>
            </a:pPr>
            <a:r>
              <a:rPr lang="es-MX" dirty="0"/>
              <a:t>⚖️ </a:t>
            </a:r>
            <a:r>
              <a:rPr lang="es-MX" b="1" dirty="0"/>
              <a:t>Apoyo para cumplir con las NOM de la STPS</a:t>
            </a:r>
            <a:endParaRPr lang="es-MX" dirty="0"/>
          </a:p>
          <a:p>
            <a:pPr marL="0" indent="0">
              <a:buNone/>
            </a:pPr>
            <a:r>
              <a:rPr lang="es-MX" dirty="0"/>
              <a:t>🟧 </a:t>
            </a:r>
            <a:r>
              <a:rPr lang="es-MX" b="1" dirty="0"/>
              <a:t>DEN – Distintivo Empresarial Naranja</a:t>
            </a:r>
            <a:endParaRPr lang="es-MX" dirty="0"/>
          </a:p>
          <a:p>
            <a:pPr marL="0" indent="0">
              <a:buNone/>
            </a:pPr>
            <a:r>
              <a:rPr lang="es-MX" dirty="0"/>
              <a:t>🕊️ </a:t>
            </a:r>
            <a:r>
              <a:rPr lang="es-MX" b="1" dirty="0"/>
              <a:t>Distintivo Empresarial Cultura del Cuidado y Construcción de Paz</a:t>
            </a:r>
            <a:endParaRPr lang="es-MX" dirty="0"/>
          </a:p>
          <a:p>
            <a:pPr marL="0" indent="0" algn="just">
              <a:buNone/>
            </a:pPr>
            <a:endParaRPr lang="es-MX" dirty="0"/>
          </a:p>
          <a:p>
            <a:pPr marL="0" indent="0" algn="just">
              <a:buNone/>
            </a:pPr>
            <a:r>
              <a:rPr lang="es-MX" b="1" dirty="0"/>
              <a:t>Con la obtención de alguno de los servicios anteriores, obtiene gratuitamente:</a:t>
            </a:r>
          </a:p>
          <a:p>
            <a:pPr marL="0" indent="0" algn="just">
              <a:buNone/>
            </a:pPr>
            <a:endParaRPr lang="es-MX" dirty="0"/>
          </a:p>
          <a:p>
            <a:pPr algn="just"/>
            <a:r>
              <a:rPr lang="es-MX" dirty="0"/>
              <a:t>Acceso a plataforma de encuestas de la NOM 035.</a:t>
            </a:r>
          </a:p>
          <a:p>
            <a:pPr algn="just"/>
            <a:r>
              <a:rPr lang="es-MX" dirty="0"/>
              <a:t>10 </a:t>
            </a:r>
            <a:r>
              <a:rPr lang="es-MX" dirty="0" err="1"/>
              <a:t>webinars</a:t>
            </a:r>
            <a:r>
              <a:rPr lang="es-MX" dirty="0"/>
              <a:t> gratis al año para su personal, con constancia de participación.</a:t>
            </a:r>
          </a:p>
        </p:txBody>
      </p:sp>
    </p:spTree>
    <p:extLst>
      <p:ext uri="{BB962C8B-B14F-4D97-AF65-F5344CB8AC3E}">
        <p14:creationId xmlns:p14="http://schemas.microsoft.com/office/powerpoint/2010/main" val="37143524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6DCB86-0AFF-49C8-93EB-D650F2E2D6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A45082B-5AE3-7BFA-50AE-8B5F48B85D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s-MX" sz="4000" dirty="0"/>
              <a:t>Contacto:</a:t>
            </a:r>
          </a:p>
          <a:p>
            <a:pPr marL="0" indent="0" algn="ctr">
              <a:buNone/>
            </a:pPr>
            <a:r>
              <a:rPr lang="es-MX" sz="4000" dirty="0">
                <a:hlinkClick r:id="rId2"/>
              </a:rPr>
              <a:t>Info@crese.org</a:t>
            </a:r>
            <a:endParaRPr lang="es-MX" sz="4000" dirty="0"/>
          </a:p>
          <a:p>
            <a:pPr marL="0" indent="0" algn="ctr">
              <a:buNone/>
            </a:pPr>
            <a:r>
              <a:rPr lang="es-MX" sz="4000" dirty="0"/>
              <a:t>Tel: 7222412988</a:t>
            </a:r>
          </a:p>
        </p:txBody>
      </p:sp>
    </p:spTree>
    <p:extLst>
      <p:ext uri="{BB962C8B-B14F-4D97-AF65-F5344CB8AC3E}">
        <p14:creationId xmlns:p14="http://schemas.microsoft.com/office/powerpoint/2010/main" val="11753929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060DDB-6C23-6C3A-C0D7-CE4EFDB3AD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572" y="327818"/>
            <a:ext cx="10515600" cy="1325563"/>
          </a:xfrm>
        </p:spPr>
        <p:txBody>
          <a:bodyPr/>
          <a:lstStyle/>
          <a:p>
            <a:pPr algn="ctr"/>
            <a:r>
              <a:rPr lang="es-MX" b="1" dirty="0"/>
              <a:t>ASG + P,  la propuestas disruptiva de la Norma CRESE</a:t>
            </a: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243F2A3-C3E5-8E0E-BB95-23D26EE523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s-MX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A312E3CF-0FB6-47D2-EBFA-636867E5A4FA}"/>
              </a:ext>
            </a:extLst>
          </p:cNvPr>
          <p:cNvSpPr txBox="1"/>
          <p:nvPr/>
        </p:nvSpPr>
        <p:spPr>
          <a:xfrm>
            <a:off x="4038601" y="5505660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dirty="0"/>
              <a:t>https://youtu.be/TN8oFgQAkPI</a:t>
            </a:r>
          </a:p>
        </p:txBody>
      </p:sp>
      <p:pic>
        <p:nvPicPr>
          <p:cNvPr id="1028" name="Picture 4" descr="Play video - Free ui icons">
            <a:hlinkClick r:id="rId2"/>
            <a:extLst>
              <a:ext uri="{FF2B5EF4-FFF2-40B4-BE49-F238E27FC236}">
                <a16:creationId xmlns:a16="http://schemas.microsoft.com/office/drawing/2014/main" id="{4D163E49-8D66-661E-AF69-BE721708CD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8486" y="1707810"/>
            <a:ext cx="4234543" cy="42345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38314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D2B2FE-A6B6-321A-6FA4-5D9F625EB2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/>
              <a:t>1. Objetivos del Taller</a:t>
            </a: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CC9AB4E-BF1D-232A-34F1-86AB51D40F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MX" dirty="0"/>
              <a:t>✨ </a:t>
            </a:r>
            <a:r>
              <a:rPr lang="es-MX" b="1" dirty="0"/>
              <a:t>Sensibilizar a los directores</a:t>
            </a:r>
            <a:r>
              <a:rPr lang="es-MX" dirty="0"/>
              <a:t> sobre la importancia de la </a:t>
            </a:r>
            <a:r>
              <a:rPr lang="es-MX" b="1" dirty="0"/>
              <a:t>Calidad Humana</a:t>
            </a:r>
            <a:r>
              <a:rPr lang="es-MX" dirty="0"/>
              <a:t>, la </a:t>
            </a:r>
            <a:r>
              <a:rPr lang="es-MX" b="1" dirty="0"/>
              <a:t>Responsabilidad Social</a:t>
            </a:r>
            <a:r>
              <a:rPr lang="es-MX" dirty="0"/>
              <a:t> y la </a:t>
            </a:r>
            <a:r>
              <a:rPr lang="es-MX" b="1" dirty="0"/>
              <a:t>Sostenibilidad</a:t>
            </a:r>
            <a:r>
              <a:rPr lang="es-MX" dirty="0"/>
              <a:t> en la empresa.</a:t>
            </a:r>
          </a:p>
          <a:p>
            <a:pPr marL="0" indent="0">
              <a:buNone/>
            </a:pPr>
            <a:endParaRPr lang="es-MX" sz="1200" dirty="0"/>
          </a:p>
          <a:p>
            <a:pPr marL="0" indent="0">
              <a:buNone/>
            </a:pPr>
            <a:r>
              <a:rPr lang="es-MX" dirty="0"/>
              <a:t>📊 </a:t>
            </a:r>
            <a:r>
              <a:rPr lang="es-MX" b="1" dirty="0"/>
              <a:t>Presentar los beneficios estratégicos</a:t>
            </a:r>
            <a:r>
              <a:rPr lang="es-MX" dirty="0"/>
              <a:t> de adoptar la </a:t>
            </a:r>
            <a:r>
              <a:rPr lang="es-MX" b="1" dirty="0"/>
              <a:t>Norma CRESE</a:t>
            </a:r>
            <a:r>
              <a:rPr lang="es-MX" dirty="0"/>
              <a:t>.</a:t>
            </a:r>
          </a:p>
          <a:p>
            <a:pPr marL="0" indent="0">
              <a:buNone/>
            </a:pPr>
            <a:endParaRPr lang="es-MX" sz="1200" dirty="0"/>
          </a:p>
          <a:p>
            <a:pPr marL="0" indent="0">
              <a:buNone/>
            </a:pPr>
            <a:r>
              <a:rPr lang="es-MX" dirty="0"/>
              <a:t>📝 </a:t>
            </a:r>
            <a:r>
              <a:rPr lang="es-MX" b="1" dirty="0"/>
              <a:t>Identificar compromisos iniciales</a:t>
            </a:r>
            <a:r>
              <a:rPr lang="es-MX" dirty="0"/>
              <a:t> que faciliten el camino hacia la </a:t>
            </a:r>
            <a:r>
              <a:rPr lang="es-MX" b="1" dirty="0"/>
              <a:t>certificación</a:t>
            </a:r>
            <a:r>
              <a:rPr lang="es-MX" dirty="0"/>
              <a:t>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588555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C50583-66A9-43F9-4765-57C64725B2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/>
              <a:t>2. Duración sugerida</a:t>
            </a: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A7596BD-8ACD-A285-DC1A-ECE63FAE01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MX" dirty="0"/>
              <a:t>⏱️ </a:t>
            </a:r>
            <a:r>
              <a:rPr lang="es-MX" b="1" dirty="0"/>
              <a:t>Duración total:</a:t>
            </a:r>
            <a:r>
              <a:rPr lang="es-MX" dirty="0"/>
              <a:t> 6.0 horas. </a:t>
            </a:r>
          </a:p>
          <a:p>
            <a:pPr marL="0" indent="0">
              <a:buNone/>
            </a:pPr>
            <a:r>
              <a:rPr lang="es-MX" dirty="0"/>
              <a:t>📚 </a:t>
            </a:r>
            <a:r>
              <a:rPr lang="es-MX" b="1" dirty="0"/>
              <a:t>Modalidad:</a:t>
            </a:r>
            <a:r>
              <a:rPr lang="es-MX" dirty="0"/>
              <a:t> De preferencia presencial</a:t>
            </a:r>
          </a:p>
        </p:txBody>
      </p:sp>
    </p:spTree>
    <p:extLst>
      <p:ext uri="{BB962C8B-B14F-4D97-AF65-F5344CB8AC3E}">
        <p14:creationId xmlns:p14="http://schemas.microsoft.com/office/powerpoint/2010/main" val="13999418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6E07F4-56A7-8357-E7B1-CE8981C186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/>
              <a:t>Módulo 1: Ver – Comprender el contexto</a:t>
            </a: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DB92487-35DB-BAE1-700F-0FA24C2EDE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s-MX" sz="2400" dirty="0"/>
              <a:t>⏱️ </a:t>
            </a:r>
            <a:r>
              <a:rPr lang="es-MX" sz="2400" b="1" dirty="0"/>
              <a:t>Duración:</a:t>
            </a:r>
            <a:r>
              <a:rPr lang="es-MX" sz="2400" dirty="0"/>
              <a:t> 2.0 horas</a:t>
            </a:r>
          </a:p>
          <a:p>
            <a:pPr marL="0" indent="0">
              <a:spcBef>
                <a:spcPts val="600"/>
              </a:spcBef>
              <a:buNone/>
            </a:pPr>
            <a:endParaRPr lang="es-MX" sz="2400" dirty="0"/>
          </a:p>
          <a:p>
            <a:pPr>
              <a:spcBef>
                <a:spcPts val="600"/>
              </a:spcBef>
            </a:pPr>
            <a:r>
              <a:rPr lang="es-MX" sz="2400" b="1" dirty="0"/>
              <a:t>Dinámica de apertura:</a:t>
            </a:r>
            <a:r>
              <a:rPr lang="es-MX" sz="2400" dirty="0"/>
              <a:t> breve ejercicio de reflexión:</a:t>
            </a:r>
          </a:p>
          <a:p>
            <a:pPr lvl="1">
              <a:spcBef>
                <a:spcPts val="600"/>
              </a:spcBef>
            </a:pPr>
            <a:r>
              <a:rPr lang="es-MX" dirty="0"/>
              <a:t>¿En que consiste un </a:t>
            </a:r>
            <a:r>
              <a:rPr lang="es-MX" b="1" dirty="0"/>
              <a:t>liderazgo con sentido humano</a:t>
            </a:r>
            <a:r>
              <a:rPr lang="es-MX" dirty="0"/>
              <a:t>?</a:t>
            </a:r>
          </a:p>
          <a:p>
            <a:pPr lvl="1">
              <a:spcBef>
                <a:spcPts val="600"/>
              </a:spcBef>
            </a:pPr>
            <a:r>
              <a:rPr lang="es-MX" dirty="0"/>
              <a:t>¿Qué sentido tiene tener una empresa con una filosofía </a:t>
            </a:r>
            <a:r>
              <a:rPr lang="es-MX" b="1" dirty="0"/>
              <a:t>de calidad humana, responsabilidad social y sostenibilidad</a:t>
            </a:r>
            <a:r>
              <a:rPr lang="es-MX" dirty="0"/>
              <a:t>?</a:t>
            </a:r>
          </a:p>
          <a:p>
            <a:pPr marL="0" indent="0">
              <a:spcBef>
                <a:spcPts val="600"/>
              </a:spcBef>
              <a:buNone/>
            </a:pPr>
            <a:endParaRPr lang="es-MX" sz="2400" dirty="0"/>
          </a:p>
          <a:p>
            <a:pPr>
              <a:spcBef>
                <a:spcPts val="600"/>
              </a:spcBef>
            </a:pPr>
            <a:r>
              <a:rPr lang="es-MX" sz="2400" b="1" dirty="0"/>
              <a:t>Contenido:</a:t>
            </a:r>
            <a:endParaRPr lang="es-MX" sz="2400" dirty="0"/>
          </a:p>
          <a:p>
            <a:pPr lvl="1">
              <a:spcBef>
                <a:spcPts val="1200"/>
              </a:spcBef>
            </a:pPr>
            <a:r>
              <a:rPr lang="es-MX" b="1" dirty="0"/>
              <a:t>Tendencias actuales</a:t>
            </a:r>
            <a:r>
              <a:rPr lang="es-MX" dirty="0"/>
              <a:t> de RSE, sostenibilidad y bienestar laboral (NOMS DE LA STPS, Rankings, Distintivos, ODS, ASG, NIS).</a:t>
            </a:r>
          </a:p>
          <a:p>
            <a:pPr lvl="1">
              <a:spcBef>
                <a:spcPts val="1200"/>
              </a:spcBef>
            </a:pPr>
            <a:r>
              <a:rPr lang="es-MX" b="1" dirty="0"/>
              <a:t>Marco de la Norma CRESE 2025:</a:t>
            </a:r>
            <a:r>
              <a:rPr lang="es-MX" dirty="0"/>
              <a:t> principios, requisitos y criterios de evaluación.</a:t>
            </a:r>
          </a:p>
          <a:p>
            <a:pPr lvl="1">
              <a:spcBef>
                <a:spcPts val="1200"/>
              </a:spcBef>
            </a:pPr>
            <a:r>
              <a:rPr lang="es-MX" b="1" dirty="0"/>
              <a:t>Beneficios de CRESE</a:t>
            </a:r>
            <a:r>
              <a:rPr lang="es-MX" dirty="0"/>
              <a:t> (en corto, mediano y largo plazo) y casos de éxito de empresas que han implementado la Norma.</a:t>
            </a:r>
          </a:p>
        </p:txBody>
      </p:sp>
    </p:spTree>
    <p:extLst>
      <p:ext uri="{BB962C8B-B14F-4D97-AF65-F5344CB8AC3E}">
        <p14:creationId xmlns:p14="http://schemas.microsoft.com/office/powerpoint/2010/main" val="10321483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D27DDA-C66A-98AE-B32D-61F0EB5D38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/>
              <a:t>Módulo 2: Juzgar – Diagnóstico inicial</a:t>
            </a: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20D6B07-4DD0-6C7C-1006-1CB78AD286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s-MX" dirty="0"/>
              <a:t>⏱️ </a:t>
            </a:r>
            <a:r>
              <a:rPr lang="es-MX" b="1" dirty="0"/>
              <a:t>Duración: 2.0 horas</a:t>
            </a:r>
            <a:endParaRPr lang="es-MX" dirty="0"/>
          </a:p>
          <a:p>
            <a:pPr lvl="0"/>
            <a:endParaRPr lang="es-MX" b="1" dirty="0"/>
          </a:p>
          <a:p>
            <a:pPr lvl="0"/>
            <a:r>
              <a:rPr lang="es-MX" b="1" dirty="0"/>
              <a:t>Exposición breve:</a:t>
            </a:r>
            <a:r>
              <a:rPr lang="es-MX" dirty="0"/>
              <a:t> Explicación de la herramienta de diagnóstico.</a:t>
            </a:r>
          </a:p>
          <a:p>
            <a:pPr lvl="0"/>
            <a:r>
              <a:rPr lang="es-MX" b="1" dirty="0"/>
              <a:t>Trabajo en equipo(s):</a:t>
            </a:r>
            <a:endParaRPr lang="es-MX" dirty="0"/>
          </a:p>
          <a:p>
            <a:pPr lvl="1"/>
            <a:r>
              <a:rPr lang="es-MX" dirty="0"/>
              <a:t>Realizar un autodiagnóstico de la empresa.</a:t>
            </a:r>
          </a:p>
          <a:p>
            <a:pPr lvl="0"/>
            <a:r>
              <a:rPr lang="es-MX" b="1" dirty="0"/>
              <a:t>Actividad práctica: </a:t>
            </a:r>
            <a:r>
              <a:rPr lang="es-MX" dirty="0"/>
              <a:t>mapa de fortalezas y debilidades de la empresa frente a los requisitos de la Norma CRESE (Anexo 1).</a:t>
            </a:r>
          </a:p>
          <a:p>
            <a:pPr marL="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723713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E2E143-3011-084F-250A-42CA23FA45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b="1" dirty="0"/>
              <a:t>Módulo 3: Actuar – Pasos concretos hacia la Norma CRESE</a:t>
            </a: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9AAEF43-EEA9-5490-BA2C-17D4DCEC3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fontScale="92500" lnSpcReduction="20000"/>
          </a:bodyPr>
          <a:lstStyle/>
          <a:p>
            <a:pPr marL="0" lvl="0" indent="0">
              <a:buNone/>
            </a:pPr>
            <a:r>
              <a:rPr lang="es-MX" dirty="0"/>
              <a:t>⏱️ </a:t>
            </a:r>
            <a:r>
              <a:rPr lang="es-MX" b="1" dirty="0"/>
              <a:t>Duración: 2.0 horas</a:t>
            </a:r>
            <a:endParaRPr lang="es-MX" dirty="0"/>
          </a:p>
          <a:p>
            <a:pPr marL="0" lvl="0" indent="0">
              <a:buNone/>
            </a:pPr>
            <a:endParaRPr lang="es-MX" b="1" dirty="0"/>
          </a:p>
          <a:p>
            <a:pPr marL="0" lvl="0" indent="0">
              <a:buNone/>
            </a:pPr>
            <a:r>
              <a:rPr lang="es-MX" b="1" dirty="0"/>
              <a:t>Explicación:</a:t>
            </a:r>
            <a:r>
              <a:rPr lang="es-MX" dirty="0"/>
              <a:t> La constitución del Comité Interno y la formación del (los) auditor(es) interno(s).</a:t>
            </a:r>
          </a:p>
          <a:p>
            <a:pPr marL="0" lvl="0" indent="0">
              <a:buNone/>
            </a:pPr>
            <a:r>
              <a:rPr lang="es-MX" b="1" dirty="0"/>
              <a:t>Actividad:</a:t>
            </a:r>
            <a:endParaRPr lang="es-MX" dirty="0"/>
          </a:p>
          <a:p>
            <a:pPr lvl="1"/>
            <a:r>
              <a:rPr lang="es-MX" dirty="0"/>
              <a:t>Los directores identifican que personas pueden participar en el Comité y a quienes pueden ser auditores internos, con el fin de hacerles una invitación. </a:t>
            </a:r>
          </a:p>
          <a:p>
            <a:pPr lvl="1"/>
            <a:r>
              <a:rPr lang="es-MX" dirty="0"/>
              <a:t>Se construye una </a:t>
            </a:r>
            <a:r>
              <a:rPr lang="es-MX" b="1" dirty="0"/>
              <a:t>hoja de ruta inicial</a:t>
            </a:r>
            <a:r>
              <a:rPr lang="es-MX" dirty="0"/>
              <a:t> con el perfeccionamiento del diagnóstico inicial (incluye encuestas al personal), capacitación del Comité, inicio de la implantación del sistema, reuniones periódicas, auditoría interna y auditoria de certificación (meta: 6 meses como tiempo máximo).</a:t>
            </a:r>
          </a:p>
          <a:p>
            <a:pPr marL="0" lvl="0" indent="0">
              <a:buNone/>
            </a:pPr>
            <a:r>
              <a:rPr lang="es-MX" b="1" dirty="0"/>
              <a:t>Cierre inspirador:</a:t>
            </a:r>
            <a:endParaRPr lang="es-MX" dirty="0"/>
          </a:p>
          <a:p>
            <a:pPr lvl="1"/>
            <a:r>
              <a:rPr lang="es-MX" dirty="0"/>
              <a:t>Lectura breve sobre la dignidad del trabajo y la vocación del empresario.</a:t>
            </a:r>
          </a:p>
          <a:p>
            <a:pPr lvl="1"/>
            <a:r>
              <a:rPr lang="es-MX" dirty="0"/>
              <a:t>Se recomienda, compromiso del director general mencionando la importancia de este trabajo y el apoyo que podrá dar para cumplir con su objetivo.</a:t>
            </a:r>
          </a:p>
        </p:txBody>
      </p:sp>
    </p:spTree>
    <p:extLst>
      <p:ext uri="{BB962C8B-B14F-4D97-AF65-F5344CB8AC3E}">
        <p14:creationId xmlns:p14="http://schemas.microsoft.com/office/powerpoint/2010/main" val="17540244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B7CD582-BBDC-4021-BA86-1B2C52AD90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/>
              <a:t>4. Materiales de apoyo</a:t>
            </a: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84E783E-78F6-4897-7BAE-65460DF0A6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 dirty="0"/>
              <a:t>Presentación de la Norma CRESE.</a:t>
            </a:r>
          </a:p>
          <a:p>
            <a:pPr lvl="0"/>
            <a:r>
              <a:rPr lang="es-MX" dirty="0"/>
              <a:t>Herramienta de diagnóstico.</a:t>
            </a:r>
          </a:p>
          <a:p>
            <a:pPr lvl="0"/>
            <a:r>
              <a:rPr lang="es-MX" dirty="0"/>
              <a:t>Plataforma de encuestas.</a:t>
            </a:r>
          </a:p>
          <a:p>
            <a:pPr lvl="0"/>
            <a:r>
              <a:rPr lang="es-MX" dirty="0"/>
              <a:t>Casos de éxito documentados.</a:t>
            </a:r>
          </a:p>
          <a:p>
            <a:pPr lvl="0"/>
            <a:r>
              <a:rPr lang="es-MX" dirty="0"/>
              <a:t>Plantilla de hoja de ruta inicial.</a:t>
            </a:r>
          </a:p>
          <a:p>
            <a:pPr lvl="0"/>
            <a:r>
              <a:rPr lang="es-MX" dirty="0"/>
              <a:t>Texto inspirador (ejemplo: </a:t>
            </a:r>
            <a:r>
              <a:rPr lang="es-MX" i="1" dirty="0" err="1"/>
              <a:t>Laborem</a:t>
            </a:r>
            <a:r>
              <a:rPr lang="es-MX" i="1" dirty="0"/>
              <a:t> </a:t>
            </a:r>
            <a:r>
              <a:rPr lang="es-MX" i="1" dirty="0" err="1"/>
              <a:t>Exercens</a:t>
            </a:r>
            <a:r>
              <a:rPr lang="es-MX" dirty="0"/>
              <a:t> de San Juan Pablo II).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849204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EEE993-762D-8175-9B4B-ECD347A3F5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/>
              <a:t>5. Resultados esperados</a:t>
            </a: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9EFF784-165B-92FB-4ADF-BC9D171636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 dirty="0"/>
              <a:t>Directores sensibilizados y convencidos del valor estratégico de CRESE.</a:t>
            </a:r>
          </a:p>
          <a:p>
            <a:pPr lvl="0"/>
            <a:r>
              <a:rPr lang="es-MX" dirty="0"/>
              <a:t>Identificación de fortalezas y debilidades.</a:t>
            </a:r>
          </a:p>
          <a:p>
            <a:pPr lvl="0"/>
            <a:r>
              <a:rPr lang="es-MX" dirty="0"/>
              <a:t>Compromiso inicial de acciones para iniciar el proceso de implantación de la Norma y posteriormente la certificación.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14124274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589</Words>
  <Application>Microsoft Office PowerPoint</Application>
  <PresentationFormat>Panorámica</PresentationFormat>
  <Paragraphs>65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5" baseType="lpstr">
      <vt:lpstr>Aptos</vt:lpstr>
      <vt:lpstr>Aptos Display</vt:lpstr>
      <vt:lpstr>Arial</vt:lpstr>
      <vt:lpstr>Tema de Office</vt:lpstr>
      <vt:lpstr>“Liderazgo Directivo hacia la Norma CRESE 2025”</vt:lpstr>
      <vt:lpstr>ASG + P,  la propuestas disruptiva de la Norma CRESE</vt:lpstr>
      <vt:lpstr>1. Objetivos del Taller</vt:lpstr>
      <vt:lpstr>2. Duración sugerida</vt:lpstr>
      <vt:lpstr>Módulo 1: Ver – Comprender el contexto</vt:lpstr>
      <vt:lpstr>Módulo 2: Juzgar – Diagnóstico inicial</vt:lpstr>
      <vt:lpstr>Módulo 3: Actuar – Pasos concretos hacia la Norma CRESE</vt:lpstr>
      <vt:lpstr>4. Materiales de apoyo</vt:lpstr>
      <vt:lpstr>5. Resultados esperados</vt:lpstr>
      <vt:lpstr>Otros servicios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Luis E Olivera</dc:creator>
  <cp:lastModifiedBy>Luis E Olivera</cp:lastModifiedBy>
  <cp:revision>4</cp:revision>
  <dcterms:created xsi:type="dcterms:W3CDTF">2025-08-29T16:23:45Z</dcterms:created>
  <dcterms:modified xsi:type="dcterms:W3CDTF">2025-08-29T17:26:38Z</dcterms:modified>
</cp:coreProperties>
</file>